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6" r:id="rId3"/>
    <p:sldId id="285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loud.google.com/architecture/ml-modeling-monitoring-analyzing-training-server-skew-in-ai-platform-prediction-with-tfdv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wak.com/post/training-serving-skew-in-machine-learning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jello.com/production-ml-data-drift-and-concept-drift/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wak.com/post/training-serving-skew-in-machine-learning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wak.com/post/training-serving-skew-in-machine-learning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Skew and Drift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5029200"/>
            <a:ext cx="50448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Largely </a:t>
            </a:r>
            <a:r>
              <a:rPr lang="en-US" dirty="0"/>
              <a:t>adapted from 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Analyzing </a:t>
            </a:r>
            <a:r>
              <a:rPr lang="en-US" dirty="0">
                <a:hlinkClick r:id="rId2"/>
              </a:rPr>
              <a:t>training-serving skew with TensorFlow Data 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Avoiding training-serving skew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/>
              <a:t>Feature Engineering Code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Ideally, engineers should be re-using the same feature engineering code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ensure that any given raw data input maps to the same feature vector during training and deployment (serving)</a:t>
            </a:r>
          </a:p>
          <a:p>
            <a:endParaRPr lang="en-US" dirty="0"/>
          </a:p>
          <a:p>
            <a:r>
              <a:rPr lang="en-US" dirty="0"/>
              <a:t>Computational resources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of the most common reasons for this skew is a mismatch in computational resources at training and deployment time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477000" y="5791200"/>
            <a:ext cx="5049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What is training-serving skew in Machine Learning?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56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Production ML is different!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Machine learning (ML) in production is quite different from ML in a Kaggle </a:t>
            </a:r>
            <a:r>
              <a:rPr lang="en-US" dirty="0" smtClean="0"/>
              <a:t>competition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One </a:t>
            </a:r>
            <a:r>
              <a:rPr lang="en-US" dirty="0"/>
              <a:t>of the biggest difference is in the </a:t>
            </a:r>
            <a:r>
              <a:rPr lang="en-US" dirty="0">
                <a:solidFill>
                  <a:srgbClr val="FF0000"/>
                </a:solidFill>
              </a:rPr>
              <a:t>data </a:t>
            </a:r>
            <a:r>
              <a:rPr lang="en-US" dirty="0" smtClean="0">
                <a:solidFill>
                  <a:srgbClr val="FF0000"/>
                </a:solidFill>
              </a:rPr>
              <a:t>sets</a:t>
            </a:r>
            <a:endParaRPr lang="en-US" dirty="0"/>
          </a:p>
          <a:p>
            <a:endParaRPr lang="en-US" dirty="0"/>
          </a:p>
          <a:p>
            <a:r>
              <a:rPr lang="en-US" dirty="0"/>
              <a:t>Kaggle data sets are always </a:t>
            </a:r>
            <a:r>
              <a:rPr lang="en-US" dirty="0" smtClean="0">
                <a:solidFill>
                  <a:srgbClr val="FF0000"/>
                </a:solidFill>
              </a:rPr>
              <a:t>static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given </a:t>
            </a:r>
            <a:r>
              <a:rPr lang="en-US" dirty="0"/>
              <a:t>a fixed data set for training and you will be evaluated on a fixed data during testing/evaluation.</a:t>
            </a:r>
          </a:p>
          <a:p>
            <a:r>
              <a:rPr lang="en-US" dirty="0"/>
              <a:t>Production data tends to be </a:t>
            </a:r>
            <a:r>
              <a:rPr lang="en-US" dirty="0">
                <a:solidFill>
                  <a:srgbClr val="FF0000"/>
                </a:solidFill>
              </a:rPr>
              <a:t>constantly changing </a:t>
            </a:r>
            <a:r>
              <a:rPr lang="en-US" dirty="0"/>
              <a:t>over different dimension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i.e</a:t>
            </a:r>
            <a:r>
              <a:rPr lang="en-US" dirty="0"/>
              <a:t>. time-wise and </a:t>
            </a:r>
            <a:r>
              <a:rPr lang="en-US" dirty="0" smtClean="0"/>
              <a:t>system-wise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Monitoring </a:t>
            </a:r>
            <a:r>
              <a:rPr lang="en-US" dirty="0">
                <a:solidFill>
                  <a:srgbClr val="FF0000"/>
                </a:solidFill>
              </a:rPr>
              <a:t>the predictive performance of an ML model in production has emerged as a crucial area of MLOps</a:t>
            </a:r>
          </a:p>
          <a:p>
            <a:endParaRPr lang="en-US" dirty="0"/>
          </a:p>
          <a:p>
            <a:r>
              <a:rPr lang="en-US" dirty="0"/>
              <a:t>Two common causes of decay in a model's predictive performance over time are the following: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</a:t>
            </a:r>
            <a:r>
              <a:rPr lang="en-US" dirty="0" err="1"/>
              <a:t>Drfit</a:t>
            </a:r>
            <a:r>
              <a:rPr lang="en-US" dirty="0"/>
              <a:t>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Concept drift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</a:t>
            </a:r>
            <a:r>
              <a:rPr lang="en-IN" dirty="0"/>
              <a:t>drift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Data drift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skew grows between training data and serving data</a:t>
            </a:r>
          </a:p>
          <a:p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data drift, the production data that a model receives for scoring has diverged from the dataset that was used to train, tune, and evaluate the </a:t>
            </a:r>
            <a:r>
              <a:rPr lang="en-US" dirty="0" smtClean="0"/>
              <a:t>model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discrepancies between training data and serving data can usually be classified </a:t>
            </a:r>
            <a:r>
              <a:rPr lang="en-US" dirty="0" smtClean="0"/>
              <a:t>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Schema </a:t>
            </a:r>
            <a:r>
              <a:rPr lang="en-US" dirty="0"/>
              <a:t>skew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Distribution skew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Schema </a:t>
            </a:r>
            <a:r>
              <a:rPr lang="en-US" dirty="0"/>
              <a:t>skew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Schema skew occurs when training data and serving data don't conform to the same schema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caused by faults or changes in the upstream process that generates the serving data</a:t>
            </a:r>
          </a:p>
          <a:p>
            <a:endParaRPr lang="en-US" dirty="0" smtClean="0"/>
          </a:p>
          <a:p>
            <a:r>
              <a:rPr lang="en-US" dirty="0" smtClean="0"/>
              <a:t>Schema </a:t>
            </a:r>
            <a:r>
              <a:rPr lang="en-US" dirty="0"/>
              <a:t>deviations between training and serving data can include the following:</a:t>
            </a:r>
          </a:p>
          <a:p>
            <a:r>
              <a:rPr lang="en-US" dirty="0"/>
              <a:t>Inconsistent features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new feature is added to the serving data</a:t>
            </a:r>
          </a:p>
          <a:p>
            <a:r>
              <a:rPr lang="en-US" dirty="0"/>
              <a:t>Inconsistent feature types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numerical feature that was an integer number in training data is a real number in serving data</a:t>
            </a:r>
          </a:p>
          <a:p>
            <a:r>
              <a:rPr lang="en-US" dirty="0"/>
              <a:t>Inconsistent feature domains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value in a categorical feature disappears, or there's a change in the range of numerical features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Distribution skew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Distribution skew occurs when the distribution of feature values for training data is significantly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different </a:t>
            </a:r>
            <a:r>
              <a:rPr lang="en-US" dirty="0"/>
              <a:t>from serving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the result of choosing the wrong training dataset to represent real-world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also happen naturally as new trends and patterns emerge in the data due to the changes in the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dynamics </a:t>
            </a:r>
            <a:r>
              <a:rPr lang="en-US" dirty="0"/>
              <a:t>of the environment</a:t>
            </a:r>
          </a:p>
          <a:p>
            <a:endParaRPr lang="en-US" dirty="0"/>
          </a:p>
          <a:p>
            <a:r>
              <a:rPr lang="en-US" dirty="0"/>
              <a:t>Examples include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changes </a:t>
            </a:r>
            <a:r>
              <a:rPr lang="en-US" dirty="0"/>
              <a:t>in the prices of real estate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change in the popularity of fashion items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Concept drift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Concept drift means that interpretation of the data has </a:t>
            </a:r>
            <a:r>
              <a:rPr lang="en-US" dirty="0" smtClean="0"/>
              <a:t>changed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As interpretation </a:t>
            </a:r>
            <a:r>
              <a:rPr lang="en-US" dirty="0"/>
              <a:t>of the relationship between the input predictors and the target feature evolves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Often, implies that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mapping of input features to labels that are used during training is no longer valid,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that a novel class or a range of label values has appeared</a:t>
            </a:r>
          </a:p>
          <a:p>
            <a:endParaRPr lang="en-US" dirty="0"/>
          </a:p>
          <a:p>
            <a:r>
              <a:rPr lang="en-US" dirty="0"/>
              <a:t>Often the result of a change in the process you're attempting to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also be an evolution of your understanding of this process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and detecting drifts and skews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Prerequisites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system needs to log all incoming features and predictions of the request and response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Log the ground truth as well of the associated request, which can be used as additional training data (this is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for </a:t>
            </a:r>
            <a:r>
              <a:rPr lang="en-US" dirty="0"/>
              <a:t>detecting label drift)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smtClean="0"/>
              <a:t>Use statistical </a:t>
            </a:r>
            <a:r>
              <a:rPr lang="en-US" dirty="0"/>
              <a:t>methods to </a:t>
            </a:r>
            <a:r>
              <a:rPr lang="en-US" dirty="0" smtClean="0"/>
              <a:t>actually </a:t>
            </a:r>
            <a:r>
              <a:rPr lang="en-US" dirty="0"/>
              <a:t>detect </a:t>
            </a:r>
            <a:r>
              <a:rPr lang="en-US" dirty="0" smtClean="0"/>
              <a:t>it</a:t>
            </a:r>
          </a:p>
          <a:p>
            <a:endParaRPr lang="en-US" dirty="0"/>
          </a:p>
          <a:p>
            <a:r>
              <a:rPr lang="en-IN" dirty="0"/>
              <a:t>Supervised monitoring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Statistical Process Control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Sequential Analysis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Adaptive windowing</a:t>
            </a:r>
          </a:p>
          <a:p>
            <a:r>
              <a:rPr lang="en-IN" dirty="0"/>
              <a:t>Unsupervised monitoring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Clustering/novelty detection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Feature distribution monitoring</a:t>
            </a:r>
          </a:p>
          <a:p>
            <a:r>
              <a:rPr lang="en-IN" dirty="0"/>
              <a:t>Model dependent monitoring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MD3 – Margin Density Drift Detection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7543800" y="5971401"/>
            <a:ext cx="64208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2"/>
              </a:rPr>
              <a:t>Source: </a:t>
            </a:r>
            <a:r>
              <a:rPr lang="en-US" sz="1200" dirty="0">
                <a:hlinkClick r:id="rId2"/>
              </a:rPr>
              <a:t>Production ML: Skews, Data Drift, and Concept Drift</a:t>
            </a:r>
            <a:endParaRPr lang="en-US" sz="1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54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Training-Serving skew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/>
              <a:t>Model decay or drift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ML models in production can experience reduced performance over time 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not only due to being fed bad data and poor programming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but also due to datasets and profiles that are constantly evolving</a:t>
            </a:r>
          </a:p>
          <a:p>
            <a:endParaRPr lang="en-US" dirty="0"/>
          </a:p>
          <a:p>
            <a:r>
              <a:rPr lang="en-US" dirty="0"/>
              <a:t>Natural occurrence in ML models and the speed of decay can vary greatly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some models, it can take years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others, it can happen over the course of a few days</a:t>
            </a:r>
          </a:p>
          <a:p>
            <a:endParaRPr lang="en-US" dirty="0"/>
          </a:p>
          <a:p>
            <a:r>
              <a:rPr lang="en-US" dirty="0"/>
              <a:t>One of the biggest post-production problems that can lead to an expedited rate of decay is </a:t>
            </a:r>
            <a:r>
              <a:rPr lang="en-US" dirty="0">
                <a:solidFill>
                  <a:srgbClr val="FF0000"/>
                </a:solidFill>
              </a:rPr>
              <a:t>data-serving </a:t>
            </a:r>
            <a:r>
              <a:rPr lang="en-US" dirty="0" smtClean="0">
                <a:solidFill>
                  <a:srgbClr val="FF0000"/>
                </a:solidFill>
              </a:rPr>
              <a:t>skew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problem that can arise quite easily and be difficult to detect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“Past performance is no guarantee of future results.”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77000" y="5791200"/>
            <a:ext cx="5049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What is training-serving skew in Machine Learning?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697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Training-Serving skew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/>
              <a:t>Training-serving skew is a difference between ML model outputs during the training and during serving (deployment)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essentially a discrepancy between an ML model’s feature engineering code during training and during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deployment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Can be caused by: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‍A discrepancy between how data is handled in the training and serving pipelines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change in the data between training and serving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feedback loop between model and algorithm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Very easy for training-serving skew to crop up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‍via </a:t>
            </a:r>
            <a:r>
              <a:rPr lang="en-US" dirty="0"/>
              <a:t>a bug in model’s code and cause serious repercussions further down the line, potentially stopping model from working entirely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477000" y="5791200"/>
            <a:ext cx="5049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What is training-serving skew in Machine Learning?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5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3199</TotalTime>
  <Words>835</Words>
  <Application>Microsoft Office PowerPoint</Application>
  <PresentationFormat>Widescreen</PresentationFormat>
  <Paragraphs>113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Skew and Drift</vt:lpstr>
      <vt:lpstr>Production ML is different!</vt:lpstr>
      <vt:lpstr>Data drift</vt:lpstr>
      <vt:lpstr> Schema skew </vt:lpstr>
      <vt:lpstr>Distribution skew</vt:lpstr>
      <vt:lpstr>Concept drift</vt:lpstr>
      <vt:lpstr>Monitoring and detecting drifts and skews</vt:lpstr>
      <vt:lpstr>Training-Serving skew</vt:lpstr>
      <vt:lpstr>Training-Serving skew</vt:lpstr>
      <vt:lpstr>Avoiding training-serving skew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241</cp:revision>
  <dcterms:created xsi:type="dcterms:W3CDTF">2018-10-16T06:13:57Z</dcterms:created>
  <dcterms:modified xsi:type="dcterms:W3CDTF">2023-07-07T12:21:19Z</dcterms:modified>
</cp:coreProperties>
</file>

<file path=docProps/thumbnail.jpeg>
</file>